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70" r:id="rId12"/>
    <p:sldId id="297" r:id="rId13"/>
    <p:sldId id="272" r:id="rId14"/>
    <p:sldId id="271" r:id="rId15"/>
    <p:sldId id="273" r:id="rId16"/>
    <p:sldId id="274" r:id="rId17"/>
    <p:sldId id="278" r:id="rId18"/>
    <p:sldId id="281" r:id="rId19"/>
    <p:sldId id="279" r:id="rId20"/>
    <p:sldId id="284" r:id="rId21"/>
    <p:sldId id="282" r:id="rId22"/>
    <p:sldId id="285" r:id="rId23"/>
    <p:sldId id="280" r:id="rId24"/>
    <p:sldId id="283" r:id="rId25"/>
    <p:sldId id="287" r:id="rId26"/>
    <p:sldId id="286" r:id="rId27"/>
    <p:sldId id="288" r:id="rId28"/>
    <p:sldId id="289" r:id="rId29"/>
    <p:sldId id="290" r:id="rId30"/>
    <p:sldId id="300" r:id="rId31"/>
    <p:sldId id="298" r:id="rId32"/>
    <p:sldId id="299" r:id="rId33"/>
    <p:sldId id="301" r:id="rId34"/>
    <p:sldId id="308" r:id="rId35"/>
    <p:sldId id="306" r:id="rId36"/>
    <p:sldId id="307" r:id="rId37"/>
    <p:sldId id="303" r:id="rId38"/>
    <p:sldId id="304" r:id="rId39"/>
    <p:sldId id="305" r:id="rId40"/>
    <p:sldId id="275" r:id="rId41"/>
    <p:sldId id="277" r:id="rId42"/>
  </p:sldIdLst>
  <p:sldSz cx="12192000" cy="6858000"/>
  <p:notesSz cx="7103745" cy="10234295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6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7" Type="http://schemas.openxmlformats.org/officeDocument/2006/relationships/tags" Target="../tags/tag2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5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VideoScore: </a:t>
            </a:r>
            <a:r>
              <a:rPr lang="zh-CN" altLang="en-US"/>
              <a:t>基于人类反馈的视频打分模型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刘兆峰</a:t>
            </a:r>
            <a:endParaRPr lang="zh-CN" altLang="en-US"/>
          </a:p>
          <a:p>
            <a:pPr algn="r"/>
            <a:r>
              <a:rPr lang="zh-CN" altLang="en-US"/>
              <a:t> </a:t>
            </a:r>
            <a:r>
              <a:rPr lang="en-US" altLang="zh-CN"/>
              <a:t>2025</a:t>
            </a:r>
            <a:r>
              <a:rPr lang="zh-CN" altLang="en-US"/>
              <a:t>-</a:t>
            </a:r>
            <a:r>
              <a:rPr lang="en-US" altLang="zh-CN"/>
              <a:t>01</a:t>
            </a:r>
            <a:r>
              <a:rPr lang="zh-CN" altLang="en-US"/>
              <a:t>-</a:t>
            </a:r>
            <a:r>
              <a:rPr lang="en-US" altLang="zh-CN"/>
              <a:t>19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现有视频评估指标的限制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基于分布的指标</a:t>
            </a:r>
            <a:endParaRPr lang="zh-CN" altLang="en-US" sz="2000"/>
          </a:p>
          <a:p>
            <a:pPr lvl="1"/>
            <a:r>
              <a:rPr lang="zh-CN" altLang="en-US" sz="2000"/>
              <a:t>例如：</a:t>
            </a:r>
            <a:r>
              <a:rPr lang="en-US" altLang="zh-CN" sz="2000"/>
              <a:t>FVD</a:t>
            </a:r>
            <a:r>
              <a:rPr lang="zh-CN" altLang="en-US" sz="2000"/>
              <a:t>、</a:t>
            </a:r>
            <a:r>
              <a:rPr lang="en-US" altLang="zh-CN" sz="2000"/>
              <a:t>IS</a:t>
            </a:r>
            <a:endParaRPr lang="en-US" altLang="zh-CN" sz="2000"/>
          </a:p>
          <a:p>
            <a:pPr lvl="1"/>
            <a:r>
              <a:rPr lang="zh-CN" altLang="en-US" sz="2000"/>
              <a:t>问题：无法评估单个模型输出</a:t>
            </a:r>
            <a:endParaRPr lang="zh-CN" altLang="en-US" sz="2000"/>
          </a:p>
          <a:p>
            <a:pPr lvl="0"/>
            <a:r>
              <a:rPr lang="zh-CN" altLang="en-US" sz="2000"/>
              <a:t>单一维度评估</a:t>
            </a:r>
            <a:endParaRPr lang="zh-CN" altLang="en-US" sz="2000"/>
          </a:p>
          <a:p>
            <a:pPr lvl="1"/>
            <a:r>
              <a:rPr lang="zh-CN" altLang="en-US" sz="2000"/>
              <a:t>例如：</a:t>
            </a:r>
            <a:r>
              <a:rPr lang="en-US" altLang="zh-CN" sz="2000"/>
              <a:t>CLIP</a:t>
            </a:r>
            <a:r>
              <a:rPr lang="zh-CN" altLang="en-US" sz="2000"/>
              <a:t>、</a:t>
            </a:r>
            <a:r>
              <a:rPr lang="en-US" altLang="zh-CN" sz="2000"/>
              <a:t>DINO</a:t>
            </a:r>
            <a:r>
              <a:rPr lang="zh-CN" altLang="en-US" sz="2000"/>
              <a:t>、</a:t>
            </a:r>
            <a:r>
              <a:rPr lang="en-US" altLang="zh-CN" sz="2000"/>
              <a:t>BRISQUE</a:t>
            </a:r>
            <a:endParaRPr lang="en-US" altLang="zh-CN" sz="2000"/>
          </a:p>
          <a:p>
            <a:pPr lvl="1"/>
            <a:r>
              <a:rPr lang="zh-CN" altLang="en-US" sz="2000"/>
              <a:t>问题：仅评估视觉质量或文本对齐程度，忽略运动平滑性、事实一致性等。</a:t>
            </a:r>
            <a:endParaRPr lang="zh-CN" altLang="en-US" sz="2000"/>
          </a:p>
          <a:p>
            <a:pPr lvl="0"/>
            <a:r>
              <a:rPr lang="zh-CN" altLang="en-US" sz="2000"/>
              <a:t>平均意见分数</a:t>
            </a:r>
            <a:endParaRPr lang="zh-CN" altLang="en-US" sz="2000"/>
          </a:p>
          <a:p>
            <a:pPr lvl="1"/>
            <a:r>
              <a:rPr lang="zh-CN" altLang="en-US" sz="2000"/>
              <a:t>例如：</a:t>
            </a:r>
            <a:r>
              <a:rPr lang="en-US" altLang="zh-CN" sz="2000"/>
              <a:t>T2VQA</a:t>
            </a:r>
            <a:r>
              <a:rPr lang="zh-CN" altLang="en-US" sz="2000"/>
              <a:t>、</a:t>
            </a:r>
            <a:r>
              <a:rPr lang="en-US" altLang="zh-CN" sz="2000"/>
              <a:t>FastVQA</a:t>
            </a:r>
            <a:r>
              <a:rPr lang="zh-CN" altLang="en-US" sz="2000"/>
              <a:t>、</a:t>
            </a:r>
            <a:r>
              <a:rPr lang="en-US" altLang="zh-CN" sz="2000"/>
              <a:t>DOVER</a:t>
            </a:r>
            <a:endParaRPr lang="en-US" altLang="zh-CN" sz="2000"/>
          </a:p>
          <a:p>
            <a:pPr lvl="1"/>
            <a:r>
              <a:rPr lang="zh-CN" altLang="en-US" sz="2000"/>
              <a:t>问题：缺乏细粒度的多维度评分</a:t>
            </a:r>
            <a:endParaRPr lang="zh-CN" altLang="en-US" sz="2000"/>
          </a:p>
          <a:p>
            <a:pPr lvl="0"/>
            <a:r>
              <a:rPr lang="zh-CN" altLang="en-US" sz="2000"/>
              <a:t>多模态大语言模型评分</a:t>
            </a:r>
            <a:endParaRPr lang="zh-CN" altLang="en-US" sz="2000"/>
          </a:p>
          <a:p>
            <a:pPr lvl="1"/>
            <a:r>
              <a:rPr lang="zh-CN" altLang="en-US" sz="2000"/>
              <a:t>例如：</a:t>
            </a:r>
            <a:r>
              <a:rPr lang="en-US" altLang="zh-CN" sz="2000"/>
              <a:t>GPT-4o</a:t>
            </a:r>
            <a:r>
              <a:rPr lang="zh-CN" altLang="en-US" sz="2000"/>
              <a:t>、</a:t>
            </a:r>
            <a:r>
              <a:rPr lang="en-US" altLang="zh-CN" sz="2000"/>
              <a:t>Gemini-1.5</a:t>
            </a:r>
            <a:endParaRPr lang="en-US" altLang="zh-CN" sz="2000"/>
          </a:p>
          <a:p>
            <a:pPr lvl="1"/>
            <a:r>
              <a:rPr lang="zh-CN" altLang="en-US" sz="2000"/>
              <a:t>问题：实验结果表明跟人类打分的相关性较差</a:t>
            </a:r>
            <a:endParaRPr lang="zh-CN" alt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作者及其机构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83740"/>
            <a:ext cx="11353800" cy="4351655"/>
          </a:xfrm>
        </p:spPr>
        <p:txBody>
          <a:bodyPr/>
          <a:p>
            <a:r>
              <a:rPr lang="en-US" altLang="zh-CN"/>
              <a:t>EMNLP 2024 Conference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机构：滑铁卢大学（</a:t>
            </a:r>
            <a:r>
              <a:rPr lang="en-US" altLang="zh-CN"/>
              <a:t>TIGER Lab</a:t>
            </a:r>
            <a:r>
              <a:rPr lang="zh-CN" altLang="en-US"/>
              <a:t>，虎头帮</a:t>
            </a:r>
            <a:r>
              <a:rPr lang="zh-CN" altLang="en-US"/>
              <a:t>实验室）、清华大学、星辰数据、多伦多</a:t>
            </a:r>
            <a:r>
              <a:rPr lang="zh-CN" altLang="en-US"/>
              <a:t>大学、艾伦人工智能研究院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作者：</a:t>
            </a:r>
            <a:endParaRPr lang="zh-CN" altLang="en-US"/>
          </a:p>
          <a:p>
            <a:pPr lvl="1"/>
            <a:r>
              <a:rPr lang="en-US" altLang="zh-CN"/>
              <a:t>Xuan He</a:t>
            </a:r>
            <a:r>
              <a:rPr lang="zh-CN" altLang="en-US"/>
              <a:t>，</a:t>
            </a:r>
            <a:r>
              <a:rPr lang="en-US" altLang="zh-CN"/>
              <a:t>Mantis </a:t>
            </a:r>
            <a:r>
              <a:rPr lang="zh-CN" altLang="en-US"/>
              <a:t>视觉模型的作者，这也是本文采用的</a:t>
            </a:r>
            <a:r>
              <a:rPr lang="zh-CN" altLang="en-US"/>
              <a:t>基座模型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Dongfu Jiang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Mantis </a:t>
            </a:r>
            <a:r>
              <a:rPr lang="zh-CN" altLang="en-US">
                <a:sym typeface="+mn-ea"/>
              </a:rPr>
              <a:t>视觉模型的作者，还做了</a:t>
            </a:r>
            <a:r>
              <a:rPr lang="en-US" altLang="zh-CN">
                <a:sym typeface="+mn-ea"/>
              </a:rPr>
              <a:t> VieScore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TIGERScore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Ge Zhang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Bytedance</a:t>
            </a:r>
            <a:r>
              <a:rPr lang="zh-CN" altLang="en-US">
                <a:sym typeface="+mn-ea"/>
              </a:rPr>
              <a:t>，零一万物的</a:t>
            </a:r>
            <a:r>
              <a:rPr lang="en-US" altLang="zh-CN">
                <a:sym typeface="+mn-ea"/>
              </a:rPr>
              <a:t> Yi </a:t>
            </a:r>
            <a:r>
              <a:rPr lang="zh-CN" altLang="en-US">
                <a:sym typeface="+mn-ea"/>
              </a:rPr>
              <a:t>模型的</a:t>
            </a:r>
            <a:r>
              <a:rPr lang="zh-CN" altLang="en-US">
                <a:sym typeface="+mn-ea"/>
              </a:rPr>
              <a:t>作者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作者</a:t>
            </a:r>
            <a:r>
              <a:rPr lang="zh-CN" altLang="en-US"/>
              <a:t>工作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VideoScore 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zh-CN" altLang="en-US"/>
              <a:t>收集了一个包含</a:t>
            </a:r>
            <a:r>
              <a:rPr lang="en-US" altLang="zh-CN"/>
              <a:t> 37.6k </a:t>
            </a:r>
            <a:r>
              <a:rPr lang="zh-CN" altLang="en-US"/>
              <a:t>条视频的人类打分的大规模数据集</a:t>
            </a:r>
            <a:r>
              <a:rPr lang="en-US" altLang="zh-CN"/>
              <a:t> VideoFeedback</a:t>
            </a:r>
            <a:r>
              <a:rPr lang="zh-CN" altLang="en-US"/>
              <a:t>；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 VideoFeedback </a:t>
            </a:r>
            <a:r>
              <a:rPr lang="zh-CN" altLang="en-US"/>
              <a:t>的基础上训练一个模拟人类反馈自动视频评估模型</a:t>
            </a:r>
            <a:r>
              <a:rPr lang="en-US" altLang="zh-CN"/>
              <a:t> VideoScore</a:t>
            </a:r>
            <a:r>
              <a:rPr lang="zh-CN" altLang="en-US"/>
              <a:t>；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 </a:t>
            </a:r>
            <a:r>
              <a:rPr lang="zh-CN" altLang="en-US">
                <a:sym typeface="+mn-ea"/>
              </a:rPr>
              <a:t>概述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prompts from VidProM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 11 </a:t>
            </a:r>
            <a:r>
              <a:rPr lang="zh-CN" altLang="en-US"/>
              <a:t>个流行的文生视频模型根据</a:t>
            </a:r>
            <a:r>
              <a:rPr lang="zh-CN" altLang="en-US"/>
              <a:t>提示词生成各种质量的视频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定义了</a:t>
            </a:r>
            <a:r>
              <a:rPr lang="en-US" altLang="zh-CN"/>
              <a:t>5</a:t>
            </a:r>
            <a:r>
              <a:rPr lang="zh-CN" altLang="en-US"/>
              <a:t>个评估维度：视觉质量、时间一致性、动态程度、文本</a:t>
            </a:r>
            <a:r>
              <a:rPr lang="en-US" altLang="zh-CN"/>
              <a:t>-</a:t>
            </a:r>
            <a:r>
              <a:rPr lang="zh-CN" altLang="en-US"/>
              <a:t>视频相关性、</a:t>
            </a:r>
            <a:r>
              <a:rPr lang="zh-CN" altLang="en-US"/>
              <a:t>事实一致性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每个评估维度的打分为</a:t>
            </a:r>
            <a:r>
              <a:rPr lang="en-US" altLang="zh-CN"/>
              <a:t> 1</a:t>
            </a:r>
            <a:r>
              <a:rPr lang="zh-CN" altLang="en-US"/>
              <a:t>（</a:t>
            </a:r>
            <a:r>
              <a:rPr lang="en-US" altLang="zh-CN"/>
              <a:t>bad</a:t>
            </a:r>
            <a:r>
              <a:rPr lang="zh-CN" altLang="en-US"/>
              <a:t>）到</a:t>
            </a:r>
            <a:r>
              <a:rPr lang="en-US" altLang="zh-CN"/>
              <a:t>4</a:t>
            </a:r>
            <a:r>
              <a:rPr lang="zh-CN" altLang="en-US"/>
              <a:t>（</a:t>
            </a:r>
            <a:r>
              <a:rPr lang="zh-CN" altLang="en-US"/>
              <a:t>完美）分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概述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83740"/>
            <a:ext cx="11353800" cy="4351655"/>
          </a:xfrm>
        </p:spPr>
        <p:txBody>
          <a:bodyPr/>
          <a:p>
            <a:r>
              <a:rPr lang="zh-CN" altLang="en-US"/>
              <a:t>基座</a:t>
            </a:r>
            <a:r>
              <a:rPr lang="zh-CN" altLang="en-US"/>
              <a:t>模型：MantisIdefics2-8B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superior ability to handle multi-image and video content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accommodating up to 128 video frames and supporting native resolution.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VideoFeedback</a:t>
            </a:r>
            <a:r>
              <a:rPr lang="en-US" altLang="zh-CN"/>
              <a:t>-train </a:t>
            </a:r>
            <a:r>
              <a:rPr lang="zh-CN" altLang="en-US"/>
              <a:t>上微调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MantisIdefics2-8B</a:t>
            </a:r>
            <a:endParaRPr lang="zh-CN" altLang="en-US">
              <a:sym typeface="+mn-ea"/>
            </a:endParaRPr>
          </a:p>
          <a:p>
            <a:pPr lvl="0"/>
            <a:endParaRPr lang="en-US" altLang="zh-CN"/>
          </a:p>
          <a:p>
            <a:pPr lvl="1"/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VideoFeedback</a:t>
            </a:r>
            <a:r>
              <a:rPr lang="en-US" altLang="zh-CN">
                <a:sym typeface="+mn-ea"/>
              </a:rPr>
              <a:t>-test </a:t>
            </a:r>
            <a:r>
              <a:rPr lang="zh-CN" altLang="en-US">
                <a:sym typeface="+mn-ea"/>
              </a:rPr>
              <a:t>上与人类评分达到</a:t>
            </a:r>
            <a:r>
              <a:rPr lang="en-US" altLang="zh-CN">
                <a:sym typeface="+mn-ea"/>
              </a:rPr>
              <a:t> 77.1 </a:t>
            </a:r>
            <a:r>
              <a:rPr lang="zh-CN" altLang="en-US">
                <a:sym typeface="+mn-ea"/>
              </a:rPr>
              <a:t>的 Spearman correlation</a:t>
            </a:r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EvalCrafter </a:t>
            </a:r>
            <a:r>
              <a:rPr lang="zh-CN" altLang="en-US">
                <a:sym typeface="+mn-ea"/>
              </a:rPr>
              <a:t>上的文本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视频对齐程度达到了</a:t>
            </a:r>
            <a:r>
              <a:rPr lang="en-US" altLang="zh-CN">
                <a:sym typeface="+mn-ea"/>
              </a:rPr>
              <a:t> 59.5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——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数据</a:t>
            </a:r>
            <a:r>
              <a:rPr lang="zh-CN" altLang="en-US">
                <a:sym typeface="+mn-ea"/>
              </a:rPr>
              <a:t>准备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Prompt</a:t>
            </a:r>
            <a:endParaRPr lang="en-US" altLang="zh-CN"/>
          </a:p>
          <a:p>
            <a:endParaRPr lang="en-US" altLang="zh-CN"/>
          </a:p>
          <a:p>
            <a:pPr lvl="1"/>
            <a:r>
              <a:rPr lang="en-US" altLang="zh-CN"/>
              <a:t>VidProM</a:t>
            </a:r>
            <a:r>
              <a:rPr lang="zh-CN" altLang="en-US"/>
              <a:t>：包含来自不同模型的文本到视频对的数据集，</a:t>
            </a:r>
            <a:r>
              <a:rPr lang="en-US" altLang="zh-CN"/>
              <a:t>Prompt </a:t>
            </a:r>
            <a:r>
              <a:rPr lang="zh-CN" altLang="en-US"/>
              <a:t>多样且语义丰富，源自现实世界的用户</a:t>
            </a:r>
            <a:r>
              <a:rPr lang="zh-CN" altLang="en-US"/>
              <a:t>真实输入。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两个</a:t>
            </a:r>
            <a:r>
              <a:rPr lang="zh-CN" altLang="en-US"/>
              <a:t>过滤器：</a:t>
            </a:r>
            <a:endParaRPr lang="zh-CN" altLang="en-US"/>
          </a:p>
          <a:p>
            <a:pPr lvl="1"/>
            <a:endParaRPr lang="zh-CN" altLang="en-US"/>
          </a:p>
          <a:p>
            <a:pPr lvl="2"/>
            <a:r>
              <a:rPr lang="zh-CN" altLang="en-US"/>
              <a:t>长度过滤：过滤掉少于</a:t>
            </a:r>
            <a:r>
              <a:rPr lang="en-US" altLang="zh-CN"/>
              <a:t> 5 </a:t>
            </a:r>
            <a:r>
              <a:rPr lang="zh-CN" altLang="en-US"/>
              <a:t>个单词和多于</a:t>
            </a:r>
            <a:r>
              <a:rPr lang="en-US" altLang="zh-CN"/>
              <a:t> 100 </a:t>
            </a:r>
            <a:r>
              <a:rPr lang="zh-CN" altLang="en-US"/>
              <a:t>个单词的</a:t>
            </a:r>
            <a:r>
              <a:rPr lang="en-US" altLang="zh-CN"/>
              <a:t> </a:t>
            </a:r>
            <a:r>
              <a:rPr lang="en-US" altLang="zh-CN"/>
              <a:t>prompt</a:t>
            </a:r>
            <a:endParaRPr lang="en-US" altLang="zh-CN"/>
          </a:p>
          <a:p>
            <a:pPr lvl="2"/>
            <a:endParaRPr lang="en-US" altLang="zh-CN"/>
          </a:p>
          <a:p>
            <a:pPr lvl="2"/>
            <a:r>
              <a:rPr lang="en-US" altLang="zh-CN"/>
              <a:t>NSFW </a:t>
            </a:r>
            <a:r>
              <a:rPr lang="zh-CN" altLang="en-US"/>
              <a:t>过滤：过滤到暴力、反动等不合适</a:t>
            </a:r>
            <a:r>
              <a:rPr lang="zh-CN" altLang="en-US"/>
              <a:t>内容</a:t>
            </a:r>
            <a:endParaRPr lang="zh-CN" altLang="en-US"/>
          </a:p>
          <a:p>
            <a:pPr lvl="2"/>
            <a:endParaRPr lang="zh-CN" altLang="en-US"/>
          </a:p>
          <a:p>
            <a:pPr lvl="1"/>
            <a:r>
              <a:rPr lang="zh-CN" altLang="en-US"/>
              <a:t>过滤后</a:t>
            </a:r>
            <a:r>
              <a:rPr lang="en-US" altLang="zh-CN"/>
              <a:t> prompt </a:t>
            </a:r>
            <a:r>
              <a:rPr lang="zh-CN" altLang="en-US"/>
              <a:t>样本数量：</a:t>
            </a:r>
            <a:r>
              <a:rPr lang="en-US" altLang="zh-CN"/>
              <a:t>31.6</a:t>
            </a:r>
            <a:r>
              <a:rPr lang="en-US" altLang="zh-CN"/>
              <a:t>K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——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数据</a:t>
            </a:r>
            <a:r>
              <a:rPr lang="zh-CN" altLang="en-US">
                <a:sym typeface="+mn-ea"/>
              </a:rPr>
              <a:t>准备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Video</a:t>
            </a:r>
            <a:endParaRPr lang="en-US" altLang="zh-CN"/>
          </a:p>
          <a:p>
            <a:endParaRPr lang="en-US" altLang="zh-CN"/>
          </a:p>
          <a:p>
            <a:pPr lvl="1"/>
            <a:r>
              <a:rPr lang="zh-CN" altLang="en-US"/>
              <a:t>选择了</a:t>
            </a:r>
            <a:r>
              <a:rPr lang="en-US" altLang="zh-CN"/>
              <a:t> 11 </a:t>
            </a:r>
            <a:r>
              <a:rPr lang="zh-CN" altLang="en-US"/>
              <a:t>个文本生成视频的模型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统一格式，消除不同源</a:t>
            </a:r>
            <a:r>
              <a:rPr lang="zh-CN" altLang="en-US"/>
              <a:t>差异</a:t>
            </a:r>
            <a:endParaRPr lang="zh-CN" altLang="en-US"/>
          </a:p>
          <a:p>
            <a:pPr lvl="1"/>
            <a:endParaRPr lang="zh-CN" altLang="en-US"/>
          </a:p>
          <a:p>
            <a:pPr lvl="2"/>
            <a:r>
              <a:rPr lang="zh-CN" altLang="en-US"/>
              <a:t>帧率标准化到</a:t>
            </a:r>
            <a:r>
              <a:rPr lang="en-US" altLang="zh-CN"/>
              <a:t> 8</a:t>
            </a:r>
            <a:r>
              <a:rPr lang="en-US" altLang="zh-CN"/>
              <a:t>fps</a:t>
            </a:r>
            <a:endParaRPr lang="en-US" altLang="zh-CN"/>
          </a:p>
          <a:p>
            <a:pPr lvl="2"/>
            <a:endParaRPr lang="en-US" altLang="zh-CN"/>
          </a:p>
          <a:p>
            <a:pPr lvl="2"/>
            <a:r>
              <a:rPr lang="zh-CN" altLang="en-US"/>
              <a:t>去除</a:t>
            </a:r>
            <a:r>
              <a:rPr lang="zh-CN" altLang="en-US"/>
              <a:t>水印</a:t>
            </a:r>
            <a:endParaRPr lang="zh-CN" altLang="en-US"/>
          </a:p>
          <a:p>
            <a:pPr lvl="2"/>
            <a:endParaRPr lang="en-US" altLang="zh-CN"/>
          </a:p>
          <a:p>
            <a:pPr lvl="1"/>
            <a:r>
              <a:rPr lang="zh-CN" altLang="en-US"/>
              <a:t>生成视频数量：</a:t>
            </a:r>
            <a:r>
              <a:rPr lang="en-US" altLang="zh-CN"/>
              <a:t>33.6</a:t>
            </a:r>
            <a:r>
              <a:rPr lang="en-US" altLang="zh-CN"/>
              <a:t>K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2270" y="3891915"/>
            <a:ext cx="6729730" cy="29660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——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标注</a:t>
            </a:r>
            <a:r>
              <a:rPr lang="zh-CN" altLang="en-US">
                <a:sym typeface="+mn-ea"/>
              </a:rPr>
              <a:t>流水线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5 </a:t>
            </a:r>
            <a:r>
              <a:rPr lang="zh-CN" altLang="en-US"/>
              <a:t>个维度的</a:t>
            </a:r>
            <a:r>
              <a:rPr lang="zh-CN" altLang="en-US"/>
              <a:t>评估指标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Visual Quality (VQ)：视频在清晰度、分辨率、亮度和颜色方面的质量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Temporal Consistency (TC)：视频中物体或人类的</a:t>
            </a:r>
            <a:r>
              <a:rPr lang="zh-CN" altLang="en-US"/>
              <a:t>时间一致性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Dynamic Degree (DD)：视频中物体或人类的动态</a:t>
            </a:r>
            <a:r>
              <a:rPr lang="zh-CN" altLang="en-US"/>
              <a:t>程度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Text-to-Video Alignment (TVA)：文本提示与视频内容之间的对齐</a:t>
            </a:r>
            <a:r>
              <a:rPr lang="zh-CN" altLang="en-US"/>
              <a:t>程度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Factual Consistency (FC)：视频内容与常识和事实知识的一致性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——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标注</a:t>
            </a:r>
            <a:r>
              <a:rPr lang="zh-CN" altLang="en-US">
                <a:sym typeface="+mn-ea"/>
              </a:rPr>
              <a:t>样例</a:t>
            </a:r>
            <a:endParaRPr lang="zh-CN" altLang="en-US"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713230"/>
            <a:ext cx="6505575" cy="2324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90" y="1847850"/>
            <a:ext cx="781431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摘要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——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标注</a:t>
            </a:r>
            <a:r>
              <a:rPr lang="zh-CN" altLang="en-US">
                <a:sym typeface="+mn-ea"/>
              </a:rPr>
              <a:t>流水线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标注人员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雇了 20 名专家评分者（</a:t>
            </a:r>
            <a:r>
              <a:rPr lang="zh-CN" altLang="en-US"/>
              <a:t>研究生），每个评分者对 1K-2K 视频进行评分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评分标准：1 (Bad), 2 (Average), and 3 (Good), the score 4 (Perfect) is post-annotated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时间：</a:t>
            </a:r>
            <a:r>
              <a:rPr lang="en-US" altLang="zh-CN"/>
              <a:t>4</a:t>
            </a:r>
            <a:r>
              <a:rPr lang="zh-CN" altLang="en-US"/>
              <a:t>周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en-US" altLang="zh-CN"/>
              <a:t>Review</a:t>
            </a:r>
            <a:endParaRPr lang="en-US" altLang="zh-CN"/>
          </a:p>
          <a:p>
            <a:pPr lvl="0"/>
            <a:endParaRPr lang="en-US" altLang="zh-CN"/>
          </a:p>
          <a:p>
            <a:pPr lvl="1"/>
            <a:r>
              <a:rPr lang="zh-CN" altLang="en-US"/>
              <a:t>随机抽查，不合格打回</a:t>
            </a:r>
            <a:r>
              <a:rPr lang="zh-CN" altLang="en-US"/>
              <a:t>重新标注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——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标注</a:t>
            </a:r>
            <a:r>
              <a:rPr lang="zh-CN" altLang="en-US">
                <a:sym typeface="+mn-ea"/>
              </a:rPr>
              <a:t>页面</a:t>
            </a:r>
            <a:endParaRPr lang="zh-CN" altLang="en-US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9440" y="1511935"/>
            <a:ext cx="8453755" cy="5346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67205" y="3429000"/>
            <a:ext cx="4064000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——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数据增强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专家评分者会再次审查优秀的视频（所有方面的得分均为 3）以选择完美的视频，并在某些方面将其评分提高到 4（完美）。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 DiDeMo</a:t>
            </a:r>
            <a:r>
              <a:rPr lang="en-US" altLang="zh-CN"/>
              <a:t> </a:t>
            </a:r>
            <a:r>
              <a:rPr lang="zh-CN" altLang="en-US"/>
              <a:t>和 Panda70M 中收集了 4k 个真实世界视频，都附有文本描述，筛选少于 5 秒的片段，确保视频与其文本之间强匹配，都标</a:t>
            </a:r>
            <a:r>
              <a:rPr lang="zh-CN" altLang="en-US">
                <a:sym typeface="+mn-ea"/>
              </a:rPr>
              <a:t>4（完美）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- </a:t>
            </a:r>
            <a:r>
              <a:rPr lang="en-US" altLang="zh-CN">
                <a:sym typeface="+mn-ea"/>
              </a:rPr>
              <a:t>Baselines 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83740"/>
            <a:ext cx="11353800" cy="4351655"/>
          </a:xfrm>
        </p:spPr>
        <p:txBody>
          <a:bodyPr/>
          <a:p>
            <a:r>
              <a:rPr lang="zh-CN" altLang="en-US">
                <a:sym typeface="+mn-ea"/>
              </a:rPr>
              <a:t>基于特征的指标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Visual Quality：</a:t>
            </a:r>
            <a:r>
              <a:rPr lang="en-US" altLang="zh-CN"/>
              <a:t>PIQE </a:t>
            </a:r>
            <a:r>
              <a:rPr lang="zh-CN" altLang="en-US"/>
              <a:t>和</a:t>
            </a:r>
            <a:r>
              <a:rPr lang="en-US" altLang="zh-CN"/>
              <a:t> BRISQUE</a:t>
            </a:r>
            <a:r>
              <a:rPr lang="zh-CN" altLang="en-US"/>
              <a:t>，对所有帧计算取</a:t>
            </a:r>
            <a:r>
              <a:rPr lang="zh-CN" altLang="en-US"/>
              <a:t>平均值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Temporal Consistency：CLIP-sim</a:t>
            </a:r>
            <a:r>
              <a:rPr lang="en-US" altLang="zh-CN"/>
              <a:t> </a:t>
            </a:r>
            <a:r>
              <a:rPr lang="zh-CN" altLang="en-US"/>
              <a:t>和DINOsim，计算相邻帧余弦相似</a:t>
            </a:r>
            <a:r>
              <a:rPr lang="zh-CN" altLang="en-US"/>
              <a:t>度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Dynamic Degree：视频采样四帧，计算相邻帧平均 MSE</a:t>
            </a:r>
            <a:r>
              <a:rPr lang="en-US" altLang="zh-CN"/>
              <a:t> </a:t>
            </a:r>
            <a:r>
              <a:rPr lang="zh-CN" altLang="en-US"/>
              <a:t>和 SSIM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Text-to-Video Alignment：CLIPScore 和</a:t>
            </a:r>
            <a:r>
              <a:rPr lang="en-US" altLang="zh-CN"/>
              <a:t> </a:t>
            </a:r>
            <a:r>
              <a:rPr lang="zh-CN" altLang="en-US"/>
              <a:t>X-CLIPScore</a:t>
            </a:r>
            <a:r>
              <a:rPr lang="en-US" altLang="zh-CN"/>
              <a:t> </a:t>
            </a:r>
            <a:r>
              <a:rPr lang="zh-CN" altLang="en-US"/>
              <a:t>计算帧</a:t>
            </a:r>
            <a:r>
              <a:rPr lang="en-US" altLang="zh-CN"/>
              <a:t>-</a:t>
            </a:r>
            <a:r>
              <a:rPr lang="zh-CN" altLang="en-US"/>
              <a:t>文本</a:t>
            </a:r>
            <a:r>
              <a:rPr lang="zh-CN" altLang="en-US"/>
              <a:t>相似度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Factual Consistency：没有特征指标，依赖基于</a:t>
            </a:r>
            <a:r>
              <a:rPr lang="en-US" altLang="zh-CN"/>
              <a:t> MLLM </a:t>
            </a:r>
            <a:r>
              <a:rPr lang="zh-CN" altLang="en-US"/>
              <a:t>的</a:t>
            </a:r>
            <a:r>
              <a:rPr lang="zh-CN" altLang="en-US"/>
              <a:t>指标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- Baselines - </a:t>
            </a:r>
            <a:r>
              <a:rPr lang="zh-CN" altLang="en-US">
                <a:sym typeface="+mn-ea"/>
              </a:rPr>
              <a:t>标准化</a:t>
            </a:r>
            <a:endParaRPr lang="zh-CN" altLang="en-US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0115" y="1848485"/>
            <a:ext cx="10351770" cy="50095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- Baselines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基于</a:t>
            </a:r>
            <a:r>
              <a:rPr lang="en-US" altLang="zh-CN"/>
              <a:t> MLLM </a:t>
            </a:r>
            <a:r>
              <a:rPr lang="zh-CN" altLang="en-US"/>
              <a:t>的</a:t>
            </a:r>
            <a:r>
              <a:rPr lang="zh-CN" altLang="en-US"/>
              <a:t>指标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提示词工程让</a:t>
            </a:r>
            <a:r>
              <a:rPr lang="en-US" altLang="zh-CN"/>
              <a:t> MLLM </a:t>
            </a:r>
            <a:r>
              <a:rPr lang="zh-CN" altLang="en-US"/>
              <a:t>输出各个方面的</a:t>
            </a:r>
            <a:r>
              <a:rPr lang="zh-CN" altLang="en-US"/>
              <a:t>分数： 1（Bad）到 4（Perfect）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模型：</a:t>
            </a:r>
            <a:r>
              <a:rPr lang="en-US" altLang="zh-CN"/>
              <a:t>LLaVA-1.5</a:t>
            </a:r>
            <a:r>
              <a:rPr lang="zh-CN" altLang="en-US"/>
              <a:t>、</a:t>
            </a:r>
            <a:r>
              <a:rPr lang="en-US" altLang="zh-CN"/>
              <a:t>LLaVA-1.6</a:t>
            </a:r>
            <a:r>
              <a:rPr lang="zh-CN" altLang="en-US"/>
              <a:t>、</a:t>
            </a:r>
            <a:r>
              <a:rPr lang="en-US" altLang="zh-CN"/>
              <a:t>Idenfics 1</a:t>
            </a:r>
            <a:r>
              <a:rPr lang="zh-CN" altLang="en-US"/>
              <a:t>、</a:t>
            </a:r>
            <a:r>
              <a:rPr lang="en-US" altLang="zh-CN"/>
              <a:t>Gemini 1.5</a:t>
            </a:r>
            <a:r>
              <a:rPr lang="zh-CN" altLang="en-US"/>
              <a:t>、</a:t>
            </a:r>
            <a:r>
              <a:rPr lang="en-US" altLang="zh-CN"/>
              <a:t>GPT-4</a:t>
            </a:r>
            <a:r>
              <a:rPr lang="en-US" altLang="zh-CN"/>
              <a:t>o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61155"/>
            <a:ext cx="6753225" cy="189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4267200"/>
            <a:ext cx="66675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- Evaluation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VideoFeedback-</a:t>
            </a:r>
            <a:r>
              <a:rPr lang="en-US" altLang="zh-CN">
                <a:sym typeface="+mn-ea"/>
              </a:rPr>
              <a:t>test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从 </a:t>
            </a:r>
            <a:r>
              <a:rPr lang="en-US" altLang="zh-CN">
                <a:sym typeface="+mn-ea"/>
              </a:rPr>
              <a:t>VideoFeedback 数据集中拆分了 760 个视频，包含 680 个带注释的视频和 80 个增强视频。</a:t>
            </a:r>
            <a:endParaRPr lang="en-US" altLang="zh-CN">
              <a:sym typeface="+mn-ea"/>
            </a:endParaRPr>
          </a:p>
          <a:p>
            <a:pPr lvl="1"/>
            <a:endParaRPr lang="en-US" altLang="zh-CN"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将每个维度的标签预测精度和 Spearman ρ 作为评估指标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- Training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两种打分</a:t>
            </a:r>
            <a:r>
              <a:rPr lang="zh-CN" altLang="en-US"/>
              <a:t>方式：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generative scoring：训练模型输出固定文本形式，使用正则表达式提取分数。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regression scoring：将语言模型头替换为线性层，输出 5 个 logits 表示每个方面的分数，使用 MSE 损失训练回归评分。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/>
              <a:t>基座模型：Mantis-Idefics2-8B，最多可以容纳 128 个视频帧。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- Experiments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6315" y="1529080"/>
            <a:ext cx="7660005" cy="52558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89480" y="1552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- Experiments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64155" y="1848485"/>
            <a:ext cx="6664325" cy="5026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大方向的主要任务是什么？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AI </a:t>
            </a:r>
            <a:r>
              <a:rPr lang="zh-CN" altLang="en-US"/>
              <a:t>视频生成技术取得了巨大的进步。</a:t>
            </a:r>
            <a:endParaRPr lang="zh-CN" altLang="en-US"/>
          </a:p>
        </p:txBody>
      </p:sp>
      <p:pic>
        <p:nvPicPr>
          <p:cNvPr id="4" name="videoplayback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618230"/>
            <a:ext cx="5775960" cy="3239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3249930"/>
            <a:ext cx="577532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2024 </a:t>
            </a:r>
            <a:r>
              <a:rPr lang="zh-CN" altLang="en-US"/>
              <a:t>年</a:t>
            </a:r>
            <a:r>
              <a:rPr lang="en-US" altLang="zh-CN"/>
              <a:t> 2 </a:t>
            </a:r>
            <a:r>
              <a:rPr lang="zh-CN" altLang="en-US"/>
              <a:t>月</a:t>
            </a:r>
            <a:r>
              <a:rPr lang="en-US" altLang="zh-CN"/>
              <a:t> 16 </a:t>
            </a:r>
            <a:r>
              <a:rPr lang="zh-CN" altLang="en-US"/>
              <a:t>日，</a:t>
            </a:r>
            <a:r>
              <a:rPr lang="en-US" altLang="zh-CN"/>
              <a:t>OpenAI </a:t>
            </a:r>
            <a:r>
              <a:rPr lang="zh-CN" altLang="en-US"/>
              <a:t>的</a:t>
            </a:r>
            <a:r>
              <a:rPr lang="en-US" altLang="zh-CN"/>
              <a:t> Sora </a:t>
            </a:r>
            <a:r>
              <a:rPr lang="zh-CN" altLang="en-US"/>
              <a:t>亮相！</a:t>
            </a:r>
            <a:endParaRPr lang="zh-CN" altLang="en-US"/>
          </a:p>
        </p:txBody>
      </p:sp>
      <p:pic>
        <p:nvPicPr>
          <p:cNvPr id="6" name="video-1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16675" y="3618230"/>
            <a:ext cx="5775325" cy="32397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16675" y="3249930"/>
            <a:ext cx="577532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/>
              <a:t>2024 </a:t>
            </a:r>
            <a:r>
              <a:rPr lang="zh-CN" altLang="en-US"/>
              <a:t>年</a:t>
            </a:r>
            <a:r>
              <a:rPr lang="en-US" altLang="zh-CN"/>
              <a:t> 12 </a:t>
            </a:r>
            <a:r>
              <a:rPr lang="zh-CN" altLang="en-US"/>
              <a:t>月</a:t>
            </a:r>
            <a:r>
              <a:rPr lang="en-US" altLang="zh-CN"/>
              <a:t> 3 </a:t>
            </a:r>
            <a:r>
              <a:rPr lang="zh-CN" altLang="en-US"/>
              <a:t>日，腾讯开源</a:t>
            </a:r>
            <a:r>
              <a:rPr lang="en-US" altLang="zh-CN"/>
              <a:t> HunyuanVideo</a:t>
            </a:r>
            <a:r>
              <a:rPr lang="zh-CN" altLang="en-US"/>
              <a:t>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- </a:t>
            </a:r>
            <a:r>
              <a:rPr lang="en-US" altLang="zh-CN"/>
              <a:t>Ablation Study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Base model ablation</a:t>
            </a:r>
            <a:endParaRPr lang="en-US" altLang="zh-CN"/>
          </a:p>
          <a:p>
            <a:pPr lvl="1"/>
            <a:r>
              <a:rPr lang="en-US" altLang="zh-CN"/>
              <a:t>choose VideoLLaVA7B and Idefics2-8B as base models from recent popular VLMs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zh-CN" altLang="en-US"/>
              <a:t>问题是对比的模型有点少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3429000"/>
            <a:ext cx="9867900" cy="26955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VideoScore </a:t>
            </a:r>
            <a:r>
              <a:rPr lang="zh-CN" altLang="en-US">
                <a:sym typeface="+mn-ea"/>
              </a:rPr>
              <a:t>详述</a:t>
            </a:r>
            <a:r>
              <a:rPr lang="en-US" altLang="zh-CN">
                <a:sym typeface="+mn-ea"/>
              </a:rPr>
              <a:t> - </a:t>
            </a:r>
            <a:r>
              <a:rPr lang="en-US" altLang="zh-CN"/>
              <a:t>Ablation Study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Regression scoring or generative scoring?</a:t>
            </a:r>
            <a:endParaRPr lang="en-US" altLang="zh-CN"/>
          </a:p>
          <a:p>
            <a:pPr lvl="1"/>
            <a:r>
              <a:rPr lang="en-US" altLang="zh-CN"/>
              <a:t>The primary difference between regression scoring and generative scoring is that regression scoring can give more fine-grained scores instead of just the four labels.</a:t>
            </a:r>
            <a:endParaRPr lang="en-US" altLang="zh-CN"/>
          </a:p>
          <a:p>
            <a:pPr lvl="1"/>
            <a:r>
              <a:rPr lang="en-US" altLang="zh-CN"/>
              <a:t>Results indicate that using regression scoring can consistently improve the Spearman correlation or the pairwise comparison accuracy.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0" y="4133850"/>
            <a:ext cx="6432550" cy="27241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实践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模型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17260" y="2506980"/>
            <a:ext cx="6174740" cy="435102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838184" y="19835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altLang="zh-CN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9pPr>
          </a:lstStyle>
          <a:p>
            <a:r>
              <a:rPr lang="zh-CN" altLang="en-US"/>
              <a:t>视觉编码器模块采用的还是</a:t>
            </a:r>
            <a:r>
              <a:rPr lang="en-US" altLang="zh-CN"/>
              <a:t> </a:t>
            </a:r>
            <a:r>
              <a:rPr lang="en-US" altLang="zh-CN"/>
              <a:t>ViT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10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29120" y="2038350"/>
            <a:ext cx="5262880" cy="481965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/>
        </p:nvSpPr>
        <p:spPr>
          <a:xfrm>
            <a:off x="838184" y="19835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altLang="zh-CN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9pPr>
          </a:lstStyle>
          <a:p>
            <a:r>
              <a:rPr lang="zh-CN" altLang="en-US"/>
              <a:t>视觉</a:t>
            </a:r>
            <a:r>
              <a:rPr lang="en-US" altLang="zh-CN"/>
              <a:t>-</a:t>
            </a:r>
            <a:r>
              <a:rPr lang="zh-CN" altLang="en-US"/>
              <a:t>文本连接器采用了</a:t>
            </a:r>
            <a:r>
              <a:rPr lang="en-US" altLang="zh-CN"/>
              <a:t> MLP + </a:t>
            </a:r>
            <a:r>
              <a:rPr lang="en-US" altLang="zh-CN"/>
              <a:t>Attention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15100" y="2552700"/>
            <a:ext cx="5676900" cy="43053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/>
        </p:nvSpPr>
        <p:spPr>
          <a:xfrm>
            <a:off x="838184" y="19835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altLang="zh-CN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9pPr>
          </a:lstStyle>
          <a:p>
            <a:r>
              <a:rPr lang="zh-CN" altLang="en-US"/>
              <a:t>文本编码器采用了</a:t>
            </a:r>
            <a:r>
              <a:rPr lang="en-US" altLang="zh-CN"/>
              <a:t> </a:t>
            </a:r>
            <a:r>
              <a:rPr lang="en-US" altLang="zh-CN"/>
              <a:t>Mistral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可灵</a:t>
            </a:r>
            <a:r>
              <a:rPr lang="en-US" altLang="zh-CN"/>
              <a:t> 1.5 </a:t>
            </a:r>
            <a:r>
              <a:rPr lang="zh-CN" altLang="en-US"/>
              <a:t>网页版</a:t>
            </a:r>
            <a:endParaRPr lang="zh-CN" altLang="en-US"/>
          </a:p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"visual quality": 3.78,</a:t>
            </a:r>
            <a:endParaRPr lang="en-US" altLang="zh-CN"/>
          </a:p>
          <a:p>
            <a:r>
              <a:rPr lang="en-US" altLang="zh-CN"/>
              <a:t>  "temporal consistency": 3.62,</a:t>
            </a:r>
            <a:endParaRPr lang="en-US" altLang="zh-CN"/>
          </a:p>
          <a:p>
            <a:r>
              <a:rPr lang="en-US" altLang="zh-CN"/>
              <a:t>  "dynamic degree": 3.81,</a:t>
            </a:r>
            <a:endParaRPr lang="en-US" altLang="zh-CN"/>
          </a:p>
          <a:p>
            <a:r>
              <a:rPr lang="en-US" altLang="zh-CN"/>
              <a:t>  "text-to-video alignment": 3.81,</a:t>
            </a:r>
            <a:endParaRPr lang="en-US" altLang="zh-CN"/>
          </a:p>
          <a:p>
            <a:r>
              <a:rPr lang="en-US" altLang="zh-CN"/>
              <a:t>  "factual consistency": 3.61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pic>
        <p:nvPicPr>
          <p:cNvPr id="6" name="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29600" y="762000"/>
            <a:ext cx="39624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可灵</a:t>
            </a:r>
            <a:r>
              <a:rPr lang="en-US" altLang="zh-CN"/>
              <a:t> 1.5 API</a:t>
            </a:r>
            <a:r>
              <a:rPr lang="zh-CN" altLang="en-US"/>
              <a:t>版</a:t>
            </a:r>
            <a:endParaRPr lang="zh-CN" altLang="en-US"/>
          </a:p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"visual quality": 3.55,</a:t>
            </a:r>
            <a:endParaRPr lang="en-US" altLang="zh-CN"/>
          </a:p>
          <a:p>
            <a:r>
              <a:rPr lang="en-US" altLang="zh-CN"/>
              <a:t>  "temporal consistency": 3.2,</a:t>
            </a:r>
            <a:endParaRPr lang="en-US" altLang="zh-CN"/>
          </a:p>
          <a:p>
            <a:r>
              <a:rPr lang="en-US" altLang="zh-CN"/>
              <a:t>  "dynamic degree": 3.66,</a:t>
            </a:r>
            <a:endParaRPr lang="en-US" altLang="zh-CN"/>
          </a:p>
          <a:p>
            <a:r>
              <a:rPr lang="en-US" altLang="zh-CN"/>
              <a:t>  "text-to-video alignment": 3.77,</a:t>
            </a:r>
            <a:endParaRPr lang="en-US" altLang="zh-CN"/>
          </a:p>
          <a:p>
            <a:r>
              <a:rPr lang="en-US" altLang="zh-CN"/>
              <a:t>  "factual consistency": 3.27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pic>
        <p:nvPicPr>
          <p:cNvPr id="4" name="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0" y="762000"/>
            <a:ext cx="3810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可灵</a:t>
            </a:r>
            <a:r>
              <a:rPr lang="en-US" altLang="zh-CN">
                <a:sym typeface="+mn-ea"/>
              </a:rPr>
              <a:t> 1.6 API</a:t>
            </a:r>
            <a:r>
              <a:rPr lang="zh-CN" altLang="en-US">
                <a:sym typeface="+mn-ea"/>
              </a:rPr>
              <a:t>版</a:t>
            </a:r>
            <a:endParaRPr lang="zh-CN" altLang="en-US"/>
          </a:p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"visual quality": 3.45,</a:t>
            </a:r>
            <a:endParaRPr lang="en-US" altLang="zh-CN"/>
          </a:p>
          <a:p>
            <a:r>
              <a:rPr lang="en-US" altLang="zh-CN"/>
              <a:t>  "temporal consistency": 2.97,</a:t>
            </a:r>
            <a:endParaRPr lang="en-US" altLang="zh-CN"/>
          </a:p>
          <a:p>
            <a:r>
              <a:rPr lang="en-US" altLang="zh-CN"/>
              <a:t>  "dynamic degree": 3.39,</a:t>
            </a:r>
            <a:endParaRPr lang="en-US" altLang="zh-CN"/>
          </a:p>
          <a:p>
            <a:r>
              <a:rPr lang="en-US" altLang="zh-CN"/>
              <a:t>  "text-to-video alignment": 3.62,</a:t>
            </a:r>
            <a:endParaRPr lang="en-US" altLang="zh-CN"/>
          </a:p>
          <a:p>
            <a:r>
              <a:rPr lang="en-US" altLang="zh-CN"/>
              <a:t>  "factual consistency": 3.02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pic>
        <p:nvPicPr>
          <p:cNvPr id="4" name="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0" y="762000"/>
            <a:ext cx="3810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 </a:t>
            </a:r>
            <a:r>
              <a:rPr lang="zh-CN" altLang="en-US"/>
              <a:t>这个方向目前有什么问题？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自动化视频质量评估指标发展滞后，现有的指标无法提供可靠的</a:t>
            </a:r>
            <a:r>
              <a:rPr lang="zh-CN" altLang="en-US"/>
              <a:t>分数。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现有的指标大部分都是针对图像设计的，例如相关性、美观度、清晰度</a:t>
            </a:r>
            <a:r>
              <a:rPr lang="zh-CN" altLang="en-US"/>
              <a:t>等；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但是对于视频还要有一些时间维度的考量，例如主体一致性、动态程度、事实一致性</a:t>
            </a:r>
            <a:r>
              <a:rPr lang="zh-CN" altLang="en-US"/>
              <a:t>等；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后续</a:t>
            </a:r>
            <a:r>
              <a:rPr lang="zh-CN" altLang="en-US"/>
              <a:t>工作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视频生成模型的</a:t>
            </a:r>
            <a:r>
              <a:rPr lang="en-US" altLang="zh-CN"/>
              <a:t> RLHF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增加更多的真实数据，避免</a:t>
            </a:r>
            <a:r>
              <a:rPr lang="zh-CN" altLang="en-US"/>
              <a:t>过拟合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为什么会有这个问题？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缺乏大规模的人工标注</a:t>
            </a:r>
            <a:r>
              <a:rPr lang="zh-CN" altLang="en-US"/>
              <a:t>的视频</a:t>
            </a:r>
            <a:r>
              <a:rPr lang="zh-CN" altLang="en-US"/>
              <a:t>质量数据集。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 </a:t>
            </a:r>
            <a:r>
              <a:rPr lang="zh-CN" altLang="en-US"/>
              <a:t>作者是怎么解决这个问题的？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选择了</a:t>
            </a:r>
            <a:r>
              <a:rPr lang="en-US" altLang="zh-CN"/>
              <a:t> 11 </a:t>
            </a:r>
            <a:r>
              <a:rPr lang="zh-CN" altLang="en-US"/>
              <a:t>个现有的文生视频模型，根据相同的提示词生成一批视频；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然后人工对其进行多个维度的标注，收集了一批视频质量评估</a:t>
            </a:r>
            <a:r>
              <a:rPr lang="zh-CN" altLang="en-US"/>
              <a:t>数据集；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之后收集了一批现实世界的视频进行</a:t>
            </a:r>
            <a:r>
              <a:rPr lang="zh-CN" altLang="en-US"/>
              <a:t>补充；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最后在一个</a:t>
            </a:r>
            <a:r>
              <a:rPr lang="en-US" altLang="zh-CN"/>
              <a:t> LMM </a:t>
            </a:r>
            <a:r>
              <a:rPr lang="zh-CN" altLang="en-US"/>
              <a:t>上进行微调，让其具有能够对视频帧打分的</a:t>
            </a:r>
            <a:r>
              <a:rPr lang="zh-CN" altLang="en-US"/>
              <a:t>能力。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怎么验证解决方案是否有效？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对视频质量的评估应该跟人类的价值观</a:t>
            </a:r>
            <a:r>
              <a:rPr lang="zh-CN" altLang="en-US"/>
              <a:t>对齐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VIDEOFEEDBACK</a:t>
            </a:r>
            <a:r>
              <a:rPr lang="en-US" altLang="zh-CN"/>
              <a:t> </a:t>
            </a:r>
            <a:r>
              <a:rPr lang="zh-CN" altLang="en-US"/>
              <a:t>包含了大量的人类</a:t>
            </a:r>
            <a:r>
              <a:rPr lang="zh-CN" altLang="en-US"/>
              <a:t>打分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en-US" altLang="zh-CN"/>
              <a:t>VideoScore </a:t>
            </a:r>
            <a:r>
              <a:rPr lang="zh-CN" altLang="en-US"/>
              <a:t>跟人类的打分的斯皮尔曼相关</a:t>
            </a:r>
            <a:r>
              <a:rPr lang="zh-CN" altLang="en-US"/>
              <a:t>系数达到了</a:t>
            </a:r>
            <a:r>
              <a:rPr lang="en-US" altLang="zh-CN"/>
              <a:t> 77.1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视频生成模型的发展与挑战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尽管视频生成模型取得了很大进展，但很多视频看起来仍然不自然、不一致和有幻觉</a:t>
            </a:r>
            <a:r>
              <a:rPr lang="zh-CN" altLang="en-US"/>
              <a:t>问题，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根据语言模型训练的经验，这可能需要非常可靠的细粒度的指标来评估视频，以及通过</a:t>
            </a:r>
            <a:r>
              <a:rPr lang="zh-CN" altLang="en-US">
                <a:sym typeface="+mn-ea"/>
              </a:rPr>
              <a:t>奖励模型的训练和</a:t>
            </a:r>
            <a:r>
              <a:rPr lang="zh-CN" altLang="en-US"/>
              <a:t>强化学习</a:t>
            </a:r>
            <a:r>
              <a:rPr lang="en-US" altLang="zh-CN"/>
              <a:t> (RLHF)</a:t>
            </a:r>
            <a:r>
              <a:rPr lang="zh-CN" altLang="en-US"/>
              <a:t>来跟人类价值观对齐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.xml><?xml version="1.0" encoding="utf-8"?>
<p:tagLst xmlns:p="http://schemas.openxmlformats.org/presentationml/2006/main">
  <p:tag name="commondata" val="eyJoZGlkIjoiZGFlZmFmMWM5ZDdlMGQ2ZTYyY2Q1MjBkNTYxMzE2Ym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4328</Words>
  <Application>WPS 演示</Application>
  <PresentationFormat>宽屏</PresentationFormat>
  <Paragraphs>302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VideoScore: 基于人类反馈的视频打分模型</vt:lpstr>
      <vt:lpstr>摘要</vt:lpstr>
      <vt:lpstr>1. 大方向的主要任务是什么？</vt:lpstr>
      <vt:lpstr>2. 这个方向目前有什么问题？</vt:lpstr>
      <vt:lpstr>3. 为什么会有这个问题？</vt:lpstr>
      <vt:lpstr>4. 作者是怎么解决这个问题的？</vt:lpstr>
      <vt:lpstr>5. 怎么验证解决方案是否有效？</vt:lpstr>
      <vt:lpstr>背景介绍</vt:lpstr>
      <vt:lpstr>视频生成模型的发展与挑战</vt:lpstr>
      <vt:lpstr>现有视频评估指标的限制</vt:lpstr>
      <vt:lpstr>PowerPoint 演示文稿</vt:lpstr>
      <vt:lpstr>作者工作</vt:lpstr>
      <vt:lpstr>VideoFeedback 和 VideoScore </vt:lpstr>
      <vt:lpstr>VideoFeedback 概述 </vt:lpstr>
      <vt:lpstr>VideoScore 概述</vt:lpstr>
      <vt:lpstr>VideoFeedback 详述 —— 数据准备</vt:lpstr>
      <vt:lpstr>VideoFeedback 详述 —— 数据准备</vt:lpstr>
      <vt:lpstr>VideoFeedback 详述 —— 标注流水线</vt:lpstr>
      <vt:lpstr>VideoFeedback 详述 —— 标注样例</vt:lpstr>
      <vt:lpstr>VideoFeedback 详述 —— 标注流水线</vt:lpstr>
      <vt:lpstr>VideoFeedback 详述 —— 标注页面</vt:lpstr>
      <vt:lpstr>VideoFeedback 详述 —— 数据增强</vt:lpstr>
      <vt:lpstr>VideoScore 详述 - Baselines </vt:lpstr>
      <vt:lpstr>VideoScore 详述 - Baselines - 标准化</vt:lpstr>
      <vt:lpstr>VideoScore 详述 - Baselines </vt:lpstr>
      <vt:lpstr>VideoScore 详述 - Evaluation</vt:lpstr>
      <vt:lpstr>VideoScore 详述 - Training</vt:lpstr>
      <vt:lpstr>VideoScore 详述 - Experiments</vt:lpstr>
      <vt:lpstr>PowerPoint 演示文稿</vt:lpstr>
      <vt:lpstr>PowerPoint 演示文稿</vt:lpstr>
      <vt:lpstr>VideoScore 详述 - Ablation Study</vt:lpstr>
      <vt:lpstr>PowerPoint 演示文稿</vt:lpstr>
      <vt:lpstr>PowerPoint 演示文稿</vt:lpstr>
      <vt:lpstr>模型</vt:lpstr>
      <vt:lpstr>模型</vt:lpstr>
      <vt:lpstr>PowerPoint 演示文稿</vt:lpstr>
      <vt:lpstr>实验</vt:lpstr>
      <vt:lpstr>实验</vt:lpstr>
      <vt:lpstr>总结</vt:lpstr>
      <vt:lpstr>后续工作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VideoScore: 基于人类反馈的视频打分模型</dc:title>
  <dc:creator/>
  <cp:lastModifiedBy>Alex</cp:lastModifiedBy>
  <cp:revision>16</cp:revision>
  <dcterms:created xsi:type="dcterms:W3CDTF">2025-01-09T03:56:00Z</dcterms:created>
  <dcterms:modified xsi:type="dcterms:W3CDTF">2025-01-19T11:51:55Z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B75C98F4C40948689CB49D1002CA5FAC</vt:lpwstr>
  </property>
</Properties>
</file>